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6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018"/>
    <a:srgbClr val="E6A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6110" autoAdjust="0"/>
  </p:normalViewPr>
  <p:slideViewPr>
    <p:cSldViewPr snapToGrid="0">
      <p:cViewPr>
        <p:scale>
          <a:sx n="100" d="100"/>
          <a:sy n="100" d="100"/>
        </p:scale>
        <p:origin x="90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552EC-0BB6-419A-A310-42314813098A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161E8-573E-467D-8490-D1D0B95FC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5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48DF9-EB94-C422-332E-68DC2EA15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703256-5AEA-F400-0B81-9EFF1357B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144B3-9EC8-AA06-43F1-57F07AB4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A0F560-4FC2-052F-0E3D-95213AAD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7C049-6733-5FD3-8CDB-1452F7AC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88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06AC8-B8E0-F61E-35FF-367DD36E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8F0732-9E2D-AB54-4C6C-2302D8492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2DE17B-3DA7-4845-3D8E-F1AE7CF38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4CBD97-5943-4237-4EE2-9D5784EE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3E46AE-61E4-0088-E62B-8EB999BD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04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378D80-AD28-57AE-A233-85598F95E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E49D17-B7F3-02F6-2692-22FBC367D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FFDF3-B2E7-E9AA-89F1-BB94F389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A46267-3F2B-EFBD-B685-2CA38B93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2F377-D7F8-0769-362D-3C5656EF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49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ECBBE-BDFB-C9F9-6BAC-2D88E9513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EDA255-9036-F4F4-EC73-C779D0F8C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51F1D-F3DF-FBEA-908E-29FF428D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E5794-F187-0A46-C45D-54AE3B27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B5382-528B-B008-9C36-11F58ED5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262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F3BDB-8A24-4A09-07DE-3B7B3B3E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6E55B-1BCE-CB72-626F-AD0BBA0CC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D7C300-9EB7-8DC0-B747-45B08D42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556B77-370C-FAE9-4D25-ACFE882EB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73F9A0-99C4-F5FB-AFE7-AA058E35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788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6C9D8-AA52-2AA9-5E5C-A2659A09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250481-0630-486D-E279-6743E21A0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BA71DF-B624-5DCD-F380-C1B46F26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61CE1-A09B-FC6B-6881-16A51A93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4CEF8-8D8D-D8B0-189F-ACC836C9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661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63628-B8A8-5150-9103-FFC32861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71B1E-D833-AFCA-885E-455889A56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FDB9FA-A365-F8A7-EFB3-043AEE5E4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FFFB42-818E-88D4-A40A-912D6ED0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133869-2115-DDB3-295F-F5E38EDA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103412-7FB7-5D76-8DA6-95CA98AD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90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4A73F-6B94-D80F-5502-26D0CDA9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3D3F0C-72E5-AE95-05CE-C272F6E46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FC5A22-B2C7-CB07-7D07-3BF8F27FF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B465F9-A23C-225E-2591-F5A18B69F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45166A-C941-167D-E2D2-A4312A77E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2B8F3F-8C42-F129-B37E-6D9A15D3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440742-ACB9-4A19-13ED-D030CFEE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DDB5A1-1291-1BC6-33E2-0352F92F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4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3FFE3-08DA-6D7E-3C01-1965B52A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CD99C8-AE6E-3D62-CFFD-572CE6B51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55533E-CB6E-0E40-ED6E-EC31FBBF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F58360-1271-089B-A2BE-7173210C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152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FF67A2-0154-7527-1E97-0D3BBC255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D90029-F8FE-4E7F-8266-3989D0C8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D311-F219-C130-8F24-4555C51A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568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36FC6-527C-0110-9913-7F4CB7B4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A3509-DD16-E228-7FE8-C676FA08C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F3EC0E-1311-1D81-47AB-C58F1BE46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23778C-C413-ECC4-BE50-1F6B2877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5C7E29-556D-BFEE-5F1D-4DC8FCB3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13EDAF-BF22-DFBD-B0F0-44CC7016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29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F8994-6342-689A-AD90-D7AE22E9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1B1A60-0430-1D88-46CE-7B0F4C2A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01C5B-40A2-969F-80CB-0CF11D4CF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82C27E-EF61-09F6-9FEB-8B276372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36F223-6C39-941D-4474-BEE2F76E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20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7A651-C8AE-893D-9E8D-DA7262DE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ABCFED-7DF4-BA81-CF76-FB1B4AF42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9D1E45-85E2-BCA5-680A-45557B75E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4A9D5B-F9BC-985A-89C1-72C182305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7A47D5-1F13-BB0F-CB82-3E0D5C59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4B1A56-E58F-F079-A3C6-11841B1C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33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9AB61-091E-4B05-B808-C79262AB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092264-978C-49A7-2D46-73B455387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A8EB9F-C7F2-8A4B-67E3-4C11891F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A9410-9BA4-9284-EEDC-1B14E017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45915-B1AC-1322-E6B7-23B4CD5D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741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3AB216-F186-72D7-1CAB-0A5A7538B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AC2550-8B43-E263-A24A-D1B35C3F8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A9977B-682B-BB69-18A4-E38E9D29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877D57-1FFF-BD2B-06AB-9E44B869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2BE20-96C5-19DB-78F1-CA43D4DC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78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142C7-BC8E-A428-95C5-81B02B20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F76444-90E7-AA74-20C5-50213D8CE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6792B-3905-6505-19F4-0EB095FA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94D69B-7BA0-049E-4D3A-F4BBD685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5C10F9-5133-4870-D139-2B5C7915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8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59421-A7C3-324E-7440-C508187B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831A41-0F1F-A67E-CA3B-2E36B4A5C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B72784-5857-587A-6D38-D04508FCB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BA78B7-76DD-0C14-7838-D66E7299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101014-40B4-4676-82A1-8F2A8C5F6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BF808-2591-47F0-5674-650272F3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9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B2345-7047-D236-8632-D0B8DF61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C15756-74B1-58F1-9A28-D9D4A1702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09C24A-4D92-F689-AC17-0D71C1AC8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2DD3B4-0BE5-7ECC-99E6-0CC26090F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69DD21-BE99-5FCA-3F91-B740F5E09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C7A659-2C69-6AF9-8520-6D14D23CD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2B7454-D37E-E96D-9819-BBC16A7A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871342-6C25-E11F-B571-71329E39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22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C614E-4E09-BC46-C76A-AD5A13B2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376A48-256A-B5E9-16E8-E26A72FC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3CD902-38EA-01C7-B6D8-08470FEA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F07D99-9B11-CCB0-43AE-4847BE7C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40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8661E-D211-FA7A-49DC-DC82CE3B8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3C989F-AD65-355C-AFC4-1E7DC051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B75809-04B2-E391-F4CC-3E9BD77F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7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17CF4-52AF-E2CA-84AE-5E378BDE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C6D29-B249-9FEC-A61B-E48878202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6EA126-C9A9-017C-20B8-C0238C707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B5F99B-9485-6A04-7D8B-6B63EC1F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A9F337-4A29-0270-FD20-998AE6B9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103BA4-1752-25FE-EE2D-4D2EAA7F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FE3BC-8FFC-086C-21CC-46BF4CA0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C86E10-7F18-4202-E418-46AFF1285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DB6449-D970-9874-5A11-1C07FA91B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8137E1-D992-6CC7-8D03-F52308A7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40FE91-B651-7E47-4134-9093A200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E5ED56-3F0A-C42C-FD3C-1A6D902B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21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F9029F-5D63-7BBF-8F90-5D062C87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6EBFFE-6665-3BC5-9F24-9EB35CEA2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D8653-AACE-085B-4F9F-537709617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DB371-875F-F885-FAA7-602DBD404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551E82-6E76-AFE5-BF86-701CF589A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46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3562F7-F304-7DD4-0563-8A294A937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362C13-CF95-EC13-0F97-41B8F83FD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1CE48-4FFD-0511-1075-E6152F59E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93C9DC-BFCB-4408-8E30-F8FAE3E1297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7351C-A3EC-240B-3B87-5545A7858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7066-A5B5-CDA2-F698-0472CFAA0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F93C9C-1C8F-45E0-ACB7-96046637B1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16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5E175-FFFB-8C2A-3359-2F5A28746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4" r="1121" b="11304"/>
          <a:stretch/>
        </p:blipFill>
        <p:spPr bwMode="auto">
          <a:xfrm>
            <a:off x="4547938" y="2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鸟群的统计物理（1）：模型与模拟">
            <a:extLst>
              <a:ext uri="{FF2B5EF4-FFF2-40B4-BE49-F238E27FC236}">
                <a16:creationId xmlns:a16="http://schemas.microsoft.com/office/drawing/2014/main" id="{1B2B2049-BFF1-26AE-A866-B05D4707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5" r="-1" b="11413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220D9D-9618-3607-AC0C-B5BE7D5D097D}"/>
              </a:ext>
            </a:extLst>
          </p:cNvPr>
          <p:cNvSpPr txBox="1"/>
          <p:nvPr/>
        </p:nvSpPr>
        <p:spPr>
          <a:xfrm>
            <a:off x="838200" y="1933575"/>
            <a:ext cx="5562600" cy="1569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 b="1" kern="1200" dirty="0">
                <a:solidFill>
                  <a:schemeClr val="bg1"/>
                </a:solidFill>
                <a:latin typeface="FuturaStd-Bold"/>
                <a:ea typeface="+mj-ea"/>
                <a:cs typeface="+mj-cs"/>
              </a:rPr>
              <a:t>Active Matter</a:t>
            </a:r>
            <a:endParaRPr lang="en-US" altLang="zh-CN" sz="6000" kern="1200" dirty="0">
              <a:solidFill>
                <a:schemeClr val="bg1"/>
              </a:solidFill>
              <a:latin typeface="FuturaStd-Bold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5B8097-F8BF-88B5-1964-9DD80BA2F884}"/>
              </a:ext>
            </a:extLst>
          </p:cNvPr>
          <p:cNvSpPr txBox="1"/>
          <p:nvPr/>
        </p:nvSpPr>
        <p:spPr>
          <a:xfrm>
            <a:off x="838200" y="3902075"/>
            <a:ext cx="5257800" cy="412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Flocking,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Self-propelled</a:t>
            </a:r>
            <a:r>
              <a:rPr lang="en-US" altLang="zh-CN" sz="20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Chiral &amp; Chemotactic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48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495B5E-2B9C-B97E-1A88-9EE040E6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365"/>
            <a:ext cx="8835119" cy="18050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8EE92D-C282-DB7B-3830-DF6D0FC16281}"/>
              </a:ext>
            </a:extLst>
          </p:cNvPr>
          <p:cNvSpPr txBox="1"/>
          <p:nvPr/>
        </p:nvSpPr>
        <p:spPr>
          <a:xfrm>
            <a:off x="118059" y="135712"/>
            <a:ext cx="6372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Quantification of Long-Range Correlation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042F2F-9AA7-CABF-64A5-DB852EB4F2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058" y="2550389"/>
            <a:ext cx="3954172" cy="3812952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BD190B2-0647-0654-7F0D-22E3DDD780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840007"/>
              </p:ext>
            </p:extLst>
          </p:nvPr>
        </p:nvGraphicFramePr>
        <p:xfrm>
          <a:off x="3463180" y="3952096"/>
          <a:ext cx="3352800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099400" imgH="3859920" progId="Equation.AxMath">
                  <p:embed/>
                </p:oleObj>
              </mc:Choice>
              <mc:Fallback>
                <p:oleObj name="AxMath" r:id="rId4" imgW="5099400" imgH="3859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3180" y="3952096"/>
                        <a:ext cx="3352800" cy="253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25C9DD8-71E4-718D-9060-896ACD8717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293025"/>
              </p:ext>
            </p:extLst>
          </p:nvPr>
        </p:nvGraphicFramePr>
        <p:xfrm>
          <a:off x="9332075" y="1123183"/>
          <a:ext cx="2244911" cy="85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236400" imgH="1229400" progId="Equation.AxMath">
                  <p:embed/>
                </p:oleObj>
              </mc:Choice>
              <mc:Fallback>
                <p:oleObj name="AxMath" r:id="rId6" imgW="3236400" imgH="1229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32075" y="1123183"/>
                        <a:ext cx="2244911" cy="85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77614219-3C9B-B406-AD8D-EB367689A2D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6662" y="2169459"/>
            <a:ext cx="5177280" cy="43194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52E5C83-F688-8242-AECF-35181B887A3C}"/>
              </a:ext>
            </a:extLst>
          </p:cNvPr>
          <p:cNvSpPr txBox="1"/>
          <p:nvPr/>
        </p:nvSpPr>
        <p:spPr>
          <a:xfrm>
            <a:off x="2" y="6577591"/>
            <a:ext cx="12191998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Cavagna, A. </a:t>
            </a:r>
            <a:r>
              <a:rPr lang="en-US" altLang="zh-CN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Cimarelli</a:t>
            </a: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I. Giardina, G. Parisi, R. Santagati, F. Stefanini, and M. Viale, Scale-free correlations in starling flocks, Proc. Natl. Acad. Sci. U.S.A. 107, 11865 (2010).</a:t>
            </a:r>
          </a:p>
        </p:txBody>
      </p:sp>
    </p:spTree>
    <p:extLst>
      <p:ext uri="{BB962C8B-B14F-4D97-AF65-F5344CB8AC3E}">
        <p14:creationId xmlns:p14="http://schemas.microsoft.com/office/powerpoint/2010/main" val="84490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EB79924-61FA-AA56-DF4D-F3ADF8AE82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2218"/>
            <a:ext cx="7351059" cy="25219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E74A27-14E6-9540-113F-D1B39F6F7ED6}"/>
              </a:ext>
            </a:extLst>
          </p:cNvPr>
          <p:cNvSpPr txBox="1"/>
          <p:nvPr/>
        </p:nvSpPr>
        <p:spPr>
          <a:xfrm>
            <a:off x="118059" y="135712"/>
            <a:ext cx="6372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Also seen in insect swarms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9C5B36-D14E-FAE5-2D54-98F58F85FA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103" y="3196855"/>
            <a:ext cx="6004851" cy="33922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A3D868-B774-B2B3-1DA9-8AE596E1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057" y="752218"/>
            <a:ext cx="4551324" cy="56891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779C4A4-5CDE-E23E-1510-B411A431C256}"/>
              </a:ext>
            </a:extLst>
          </p:cNvPr>
          <p:cNvSpPr txBox="1"/>
          <p:nvPr/>
        </p:nvSpPr>
        <p:spPr>
          <a:xfrm>
            <a:off x="2" y="6577591"/>
            <a:ext cx="12191998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6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16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Attanasi</a:t>
            </a:r>
            <a:r>
              <a:rPr lang="en-US" altLang="zh-CN" sz="16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Finite-Size Scaling as a Way to Probe Near-Criticality in Natural Swarms, Phys. Rev. Lett. 113, 238102 (2014).</a:t>
            </a:r>
          </a:p>
        </p:txBody>
      </p:sp>
    </p:spTree>
    <p:extLst>
      <p:ext uri="{BB962C8B-B14F-4D97-AF65-F5344CB8AC3E}">
        <p14:creationId xmlns:p14="http://schemas.microsoft.com/office/powerpoint/2010/main" val="413345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AC5F8F7-F9E2-401D-1431-D76F3F04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4" y="890058"/>
            <a:ext cx="7349068" cy="2362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BBAD17-478F-AB83-C976-3B53297B8FAC}"/>
              </a:ext>
            </a:extLst>
          </p:cNvPr>
          <p:cNvSpPr txBox="1"/>
          <p:nvPr/>
        </p:nvSpPr>
        <p:spPr>
          <a:xfrm>
            <a:off x="118059" y="135712"/>
            <a:ext cx="9216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Correlation in a 2D Space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3B66572-1BF6-51B4-59B4-9167D5A1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204" y="2916800"/>
            <a:ext cx="5084592" cy="3540275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BD506DC9-DC49-8143-5A8A-3439ED75F9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689698"/>
              </p:ext>
            </p:extLst>
          </p:nvPr>
        </p:nvGraphicFramePr>
        <p:xfrm>
          <a:off x="7986712" y="890058"/>
          <a:ext cx="3408599" cy="1652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231160" imgH="2535120" progId="Equation.AxMath">
                  <p:embed/>
                </p:oleObj>
              </mc:Choice>
              <mc:Fallback>
                <p:oleObj name="AxMath" r:id="rId4" imgW="5231160" imgH="2535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6712" y="890058"/>
                        <a:ext cx="3408599" cy="1652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2F1EF1B7-9E9B-E925-C3D6-7627432728A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00" y="3024851"/>
            <a:ext cx="6126864" cy="343222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4B9D0DF-A9A1-4568-E798-9925E5A8F8DD}"/>
              </a:ext>
            </a:extLst>
          </p:cNvPr>
          <p:cNvSpPr txBox="1"/>
          <p:nvPr/>
        </p:nvSpPr>
        <p:spPr>
          <a:xfrm>
            <a:off x="2" y="6577591"/>
            <a:ext cx="12191998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Zampetaki</a:t>
            </a: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Yang, H. </a:t>
            </a:r>
            <a:r>
              <a:rPr lang="en-US" altLang="zh-CN" sz="1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Löwen</a:t>
            </a: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C. P. Royall, Dynamical order and many-body correlations in zebrafish show that three is a crowd, Nat Commun 15, 2591 (2024).</a:t>
            </a:r>
          </a:p>
        </p:txBody>
      </p:sp>
    </p:spTree>
    <p:extLst>
      <p:ext uri="{BB962C8B-B14F-4D97-AF65-F5344CB8AC3E}">
        <p14:creationId xmlns:p14="http://schemas.microsoft.com/office/powerpoint/2010/main" val="165461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51EDDF-199F-B5C2-1294-0FCDC97D13C6}"/>
              </a:ext>
            </a:extLst>
          </p:cNvPr>
          <p:cNvSpPr txBox="1"/>
          <p:nvPr/>
        </p:nvSpPr>
        <p:spPr>
          <a:xfrm>
            <a:off x="6096000" y="820930"/>
            <a:ext cx="547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Instantaneous rotation centers of CAPs :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D1EB4-B558-D967-5BCA-04642DFE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433560"/>
            <a:ext cx="3721282" cy="1636945"/>
          </a:xfrm>
          <a:prstGeom prst="rect">
            <a:avLst/>
          </a:prstGeom>
        </p:spPr>
      </p:pic>
      <p:pic>
        <p:nvPicPr>
          <p:cNvPr id="6" name="图片 5" descr="图片包含 图表&#10;&#10;AI 生成的内容可能不正确。">
            <a:extLst>
              <a:ext uri="{FF2B5EF4-FFF2-40B4-BE49-F238E27FC236}">
                <a16:creationId xmlns:a16="http://schemas.microsoft.com/office/drawing/2014/main" id="{5FC1A7C0-BA0F-A4ED-E188-EFE88EDC52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9" y="3070505"/>
            <a:ext cx="11190942" cy="35685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E4A2FA-E0FB-AF49-D049-8F22A376B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07" y="723590"/>
            <a:ext cx="4260144" cy="23726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B0638F-5C36-A8B4-013F-660E98C0BFC1}"/>
              </a:ext>
            </a:extLst>
          </p:cNvPr>
          <p:cNvSpPr txBox="1"/>
          <p:nvPr/>
        </p:nvSpPr>
        <p:spPr>
          <a:xfrm>
            <a:off x="118060" y="135712"/>
            <a:ext cx="5796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Quantification of transient behavior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89CB9-B487-5A06-F513-979E9B1639CD}"/>
              </a:ext>
            </a:extLst>
          </p:cNvPr>
          <p:cNvSpPr txBox="1"/>
          <p:nvPr/>
        </p:nvSpPr>
        <p:spPr>
          <a:xfrm>
            <a:off x="2" y="6577591"/>
            <a:ext cx="12191998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Lu et al., Self-organized circling, clustering and swarming in populations of chiral swarmalators, Chaos, Solitons &amp; Fractals 191, 115794 (2025).</a:t>
            </a:r>
          </a:p>
        </p:txBody>
      </p:sp>
    </p:spTree>
    <p:extLst>
      <p:ext uri="{BB962C8B-B14F-4D97-AF65-F5344CB8AC3E}">
        <p14:creationId xmlns:p14="http://schemas.microsoft.com/office/powerpoint/2010/main" val="137818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F8A4E2-0BD3-B0E2-9184-1E574DE3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248" y="738900"/>
            <a:ext cx="8362949" cy="5671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23EAA0-2BAF-86E5-A718-DAF84D852E22}"/>
              </a:ext>
            </a:extLst>
          </p:cNvPr>
          <p:cNvSpPr txBox="1"/>
          <p:nvPr/>
        </p:nvSpPr>
        <p:spPr>
          <a:xfrm>
            <a:off x="118060" y="135712"/>
            <a:ext cx="5796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Quantification of transient behavior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4377C41-E710-F0D4-881D-25CA90DDC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500908"/>
              </p:ext>
            </p:extLst>
          </p:nvPr>
        </p:nvGraphicFramePr>
        <p:xfrm>
          <a:off x="234753" y="3429000"/>
          <a:ext cx="3359545" cy="1184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4121640" imgH="1452960" progId="Equation.AxMath">
                  <p:embed/>
                </p:oleObj>
              </mc:Choice>
              <mc:Fallback>
                <p:oleObj name="AxMath" r:id="rId3" imgW="4121640" imgH="1452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795B179F-B9B5-A2E8-ADC0-0E6F215BD0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753" y="3429000"/>
                        <a:ext cx="3359545" cy="1184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11F0C0F-A45B-C720-B56A-C71B46434D46}"/>
              </a:ext>
            </a:extLst>
          </p:cNvPr>
          <p:cNvSpPr txBox="1"/>
          <p:nvPr/>
        </p:nvSpPr>
        <p:spPr>
          <a:xfrm>
            <a:off x="162803" y="2452391"/>
            <a:ext cx="35034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adjacency matrix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then defined as: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09D979-52B7-890C-BFFF-C45D905B46CB}"/>
              </a:ext>
            </a:extLst>
          </p:cNvPr>
          <p:cNvSpPr txBox="1"/>
          <p:nvPr/>
        </p:nvSpPr>
        <p:spPr>
          <a:xfrm>
            <a:off x="2" y="6577591"/>
            <a:ext cx="12191998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Lu et al., Self-organized circling, clustering and swarming in populations of chiral swarmalators, Chaos, Solitons &amp; Fractals 191, 115794 (2025).</a:t>
            </a:r>
          </a:p>
        </p:txBody>
      </p:sp>
    </p:spTree>
    <p:extLst>
      <p:ext uri="{BB962C8B-B14F-4D97-AF65-F5344CB8AC3E}">
        <p14:creationId xmlns:p14="http://schemas.microsoft.com/office/powerpoint/2010/main" val="161962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1EC6F3E6-0483-CF4E-0B70-EA65D1A1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03" y="1127780"/>
            <a:ext cx="8228956" cy="50199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869BD6-689E-D9F6-EBBA-1329F40562EF}"/>
              </a:ext>
            </a:extLst>
          </p:cNvPr>
          <p:cNvSpPr txBox="1"/>
          <p:nvPr/>
        </p:nvSpPr>
        <p:spPr>
          <a:xfrm>
            <a:off x="74188" y="1076991"/>
            <a:ext cx="3772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between mean centers of two chiralities: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07CE58B-6ACD-002E-C73C-45D6B3BDA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708209"/>
              </p:ext>
            </p:extLst>
          </p:nvPr>
        </p:nvGraphicFramePr>
        <p:xfrm>
          <a:off x="240107" y="1925717"/>
          <a:ext cx="3634898" cy="746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6003720" imgH="1234080" progId="Equation.AxMath">
                  <p:embed/>
                </p:oleObj>
              </mc:Choice>
              <mc:Fallback>
                <p:oleObj name="AxMath" r:id="rId3" imgW="6003720" imgH="12340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CEF57AB-8A4B-4E5D-F0DE-5021349EC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107" y="1925717"/>
                        <a:ext cx="3634898" cy="746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5FBC184-5941-01B8-CB72-37ED53041E45}"/>
              </a:ext>
            </a:extLst>
          </p:cNvPr>
          <p:cNvSpPr txBox="1"/>
          <p:nvPr/>
        </p:nvSpPr>
        <p:spPr>
          <a:xfrm>
            <a:off x="74188" y="2782669"/>
            <a:ext cx="3772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mean distance between the centers of the same chirality: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84A1752-0A50-3369-B91C-DB98B940D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340200"/>
              </p:ext>
            </p:extLst>
          </p:nvPr>
        </p:nvGraphicFramePr>
        <p:xfrm>
          <a:off x="355599" y="3539174"/>
          <a:ext cx="3303061" cy="780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5112000" imgH="1208880" progId="Equation.AxMath">
                  <p:embed/>
                </p:oleObj>
              </mc:Choice>
              <mc:Fallback>
                <p:oleObj name="AxMath" r:id="rId5" imgW="5112000" imgH="120888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7C8EE2C0-5DEE-EEA7-9934-1015543A65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599" y="3539174"/>
                        <a:ext cx="3303061" cy="780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9438649-F0F2-BBDB-F44E-5B3CBD943C4D}"/>
              </a:ext>
            </a:extLst>
          </p:cNvPr>
          <p:cNvSpPr txBox="1"/>
          <p:nvPr/>
        </p:nvSpPr>
        <p:spPr>
          <a:xfrm>
            <a:off x="66137" y="4343737"/>
            <a:ext cx="3788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standard deviation of the distances between centers of the same chirality: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3A5796D-93FD-84A0-9871-EDA9D6840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009952"/>
              </p:ext>
            </p:extLst>
          </p:nvPr>
        </p:nvGraphicFramePr>
        <p:xfrm>
          <a:off x="189625" y="5230595"/>
          <a:ext cx="3710391" cy="619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7765200" imgH="1296360" progId="Equation.AxMath">
                  <p:embed/>
                </p:oleObj>
              </mc:Choice>
              <mc:Fallback>
                <p:oleObj name="AxMath" r:id="rId7" imgW="7765200" imgH="129636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D47FAC55-3914-5F37-61A4-F54B9B0E9D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9625" y="5230595"/>
                        <a:ext cx="3710391" cy="619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B92F9E17-7E22-4644-AF8F-61AD183D614D}"/>
              </a:ext>
            </a:extLst>
          </p:cNvPr>
          <p:cNvSpPr txBox="1"/>
          <p:nvPr/>
        </p:nvSpPr>
        <p:spPr>
          <a:xfrm>
            <a:off x="118060" y="135712"/>
            <a:ext cx="5796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Quantification of Phase Separation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8B15EB-4CAD-6554-BC7A-92F404CC8386}"/>
              </a:ext>
            </a:extLst>
          </p:cNvPr>
          <p:cNvSpPr txBox="1"/>
          <p:nvPr/>
        </p:nvSpPr>
        <p:spPr>
          <a:xfrm>
            <a:off x="2" y="6577591"/>
            <a:ext cx="12191998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Lu et al., Enhancing Phase Separation of Double-chiral Particles by Regulating Inter-chiral Frustration, Chin. Phys. B. (Decision in Process​)</a:t>
            </a:r>
          </a:p>
        </p:txBody>
      </p:sp>
    </p:spTree>
    <p:extLst>
      <p:ext uri="{BB962C8B-B14F-4D97-AF65-F5344CB8AC3E}">
        <p14:creationId xmlns:p14="http://schemas.microsoft.com/office/powerpoint/2010/main" val="1368253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FC004B-25A7-5B43-74B5-DE3CED658B74}"/>
              </a:ext>
            </a:extLst>
          </p:cNvPr>
          <p:cNvSpPr txBox="1"/>
          <p:nvPr/>
        </p:nvSpPr>
        <p:spPr>
          <a:xfrm>
            <a:off x="144835" y="1013407"/>
            <a:ext cx="5286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Some order parameters can be introduced to measure the chiral demixing: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242270-943F-AB83-91D0-0A7C3DCD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84" y="2150076"/>
            <a:ext cx="3982725" cy="275993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B789D78-BAE3-1163-D346-FB24FDD5E557}"/>
              </a:ext>
            </a:extLst>
          </p:cNvPr>
          <p:cNvGrpSpPr/>
          <p:nvPr/>
        </p:nvGrpSpPr>
        <p:grpSpPr>
          <a:xfrm>
            <a:off x="144835" y="5072800"/>
            <a:ext cx="5381625" cy="1200329"/>
            <a:chOff x="200025" y="4292385"/>
            <a:chExt cx="5223622" cy="120032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39A5BA4-8C27-F6F0-26F8-202541A26070}"/>
                </a:ext>
              </a:extLst>
            </p:cNvPr>
            <p:cNvSpPr txBox="1"/>
            <p:nvPr/>
          </p:nvSpPr>
          <p:spPr>
            <a:xfrm>
              <a:off x="200025" y="4292385"/>
              <a:ext cx="522362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None/>
              </a:pP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w</a:t>
              </a:r>
              <a:r>
                <a:rPr lang="en-US" altLang="zh-C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here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the time rolling window and          is the Heaviside step function.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D533D9F-DE45-31C0-9E67-542704C3F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4951" y="4692919"/>
              <a:ext cx="759432" cy="47437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D681212-C477-F530-A716-947874234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6809" y="4317367"/>
              <a:ext cx="2575166" cy="474373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BE1745F-C0E1-36D6-6C54-AC8F52D09797}"/>
              </a:ext>
            </a:extLst>
          </p:cNvPr>
          <p:cNvGrpSpPr/>
          <p:nvPr/>
        </p:nvGrpSpPr>
        <p:grpSpPr>
          <a:xfrm>
            <a:off x="5423647" y="1072431"/>
            <a:ext cx="6568328" cy="5212191"/>
            <a:chOff x="5423647" y="1204270"/>
            <a:chExt cx="6568328" cy="521219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83A63B9-5A79-9A0C-7B02-909E8EDF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3647" y="1204270"/>
              <a:ext cx="6568328" cy="258324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23DEC6C-2A63-F4F2-6DB5-A61FA966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9849" y="3860713"/>
              <a:ext cx="3225646" cy="2555748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D76ADF9-D8B3-FB69-D672-77F4723C962F}"/>
              </a:ext>
            </a:extLst>
          </p:cNvPr>
          <p:cNvSpPr txBox="1"/>
          <p:nvPr/>
        </p:nvSpPr>
        <p:spPr>
          <a:xfrm>
            <a:off x="118060" y="135712"/>
            <a:ext cx="5796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Quantification of Phase Separation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62BE09-B5E6-65DB-C852-E96B54CF8740}"/>
              </a:ext>
            </a:extLst>
          </p:cNvPr>
          <p:cNvSpPr txBox="1"/>
          <p:nvPr/>
        </p:nvSpPr>
        <p:spPr>
          <a:xfrm>
            <a:off x="2" y="6577591"/>
            <a:ext cx="12191998" cy="2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Lu et al., Enhancing Phase Separation of Double-chiral Particles by Regulating Inter-chiral Frustration, Chin. Phys. B. (Decision in Process​)</a:t>
            </a:r>
          </a:p>
        </p:txBody>
      </p:sp>
    </p:spTree>
    <p:extLst>
      <p:ext uri="{BB962C8B-B14F-4D97-AF65-F5344CB8AC3E}">
        <p14:creationId xmlns:p14="http://schemas.microsoft.com/office/powerpoint/2010/main" val="202994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7B62B9-0E66-9365-85E5-A9F4326B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38" y="798039"/>
            <a:ext cx="7025427" cy="23251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151EEC-93D8-B9E8-0ABF-383593876B65}"/>
              </a:ext>
            </a:extLst>
          </p:cNvPr>
          <p:cNvSpPr txBox="1"/>
          <p:nvPr/>
        </p:nvSpPr>
        <p:spPr>
          <a:xfrm>
            <a:off x="118060" y="135712"/>
            <a:ext cx="5796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31F20"/>
                </a:solidFill>
                <a:latin typeface="FuturaStd-Bold"/>
              </a:rPr>
              <a:t>Retracing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47A629-7466-373D-33B3-D780BD82CDF5}"/>
                  </a:ext>
                </a:extLst>
              </p:cNvPr>
              <p:cNvSpPr txBox="1"/>
              <p:nvPr/>
            </p:nvSpPr>
            <p:spPr>
              <a:xfrm>
                <a:off x="61435" y="1107198"/>
                <a:ext cx="4958765" cy="4801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zh-CN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Modeling</a:t>
                </a:r>
              </a:p>
              <a:p>
                <a:pPr lvl="1"/>
                <a:r>
                  <a:rPr lang="en-US" altLang="zh-CN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Biods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Vicsek, CAPs, Chemotactic, Swarmalators……</a:t>
                </a:r>
              </a:p>
              <a:p>
                <a:pPr lvl="1"/>
                <a:endParaRPr lang="en-US" altLang="zh-CN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Continuum/Hydrodynamics Model</a:t>
                </a:r>
              </a:p>
              <a:p>
                <a:pPr lvl="1"/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Continuity Equation, Fourier Expansion, Polar Density……</a:t>
                </a:r>
              </a:p>
              <a:p>
                <a:pPr lvl="1"/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Stability Analysis of PDE</a:t>
                </a:r>
              </a:p>
              <a:p>
                <a:pPr lvl="1"/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conditions, wave numbers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</a:t>
                </a:r>
              </a:p>
              <a:p>
                <a:pPr marL="457200" indent="-457200">
                  <a:buAutoNum type="arabicPeriod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Data-driven Analysis of Swarming Behaviors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47A629-7466-373D-33B3-D780BD82C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5" y="1107198"/>
                <a:ext cx="4958765" cy="4801314"/>
              </a:xfrm>
              <a:prstGeom prst="rect">
                <a:avLst/>
              </a:prstGeom>
              <a:blipFill>
                <a:blip r:embed="rId3"/>
                <a:stretch>
                  <a:fillRect l="-1597" t="-1017" r="-1843" b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5A2A846-AD92-5EF8-92FF-071411193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78" y="3123144"/>
            <a:ext cx="6316604" cy="33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0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5293</TotalTime>
  <Words>397</Words>
  <Application>Microsoft Office PowerPoint</Application>
  <PresentationFormat>宽屏</PresentationFormat>
  <Paragraphs>36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FuturaStd-Bold</vt:lpstr>
      <vt:lpstr>Arial</vt:lpstr>
      <vt:lpstr>Cambria Math</vt:lpstr>
      <vt:lpstr>Times New Roman</vt:lpstr>
      <vt:lpstr>等线</vt:lpstr>
      <vt:lpstr>等线 Light</vt:lpstr>
      <vt:lpstr>Office 主题​​</vt:lpstr>
      <vt:lpstr>1_Office 主题​​</vt:lpstr>
      <vt:lpstr>Equation.AxMath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Yichen Lu</dc:creator>
  <cp:lastModifiedBy>Yichen Lu</cp:lastModifiedBy>
  <cp:revision>59</cp:revision>
  <dcterms:created xsi:type="dcterms:W3CDTF">2024-06-21T09:20:58Z</dcterms:created>
  <dcterms:modified xsi:type="dcterms:W3CDTF">2025-05-28T06:39:25Z</dcterms:modified>
</cp:coreProperties>
</file>